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325" r:id="rId2"/>
    <p:sldId id="323" r:id="rId3"/>
    <p:sldId id="306" r:id="rId4"/>
    <p:sldId id="309" r:id="rId5"/>
    <p:sldId id="311" r:id="rId6"/>
    <p:sldId id="313" r:id="rId7"/>
    <p:sldId id="316" r:id="rId8"/>
    <p:sldId id="317" r:id="rId9"/>
    <p:sldId id="321" r:id="rId10"/>
    <p:sldId id="32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FF6600"/>
    <a:srgbClr val="006600"/>
    <a:srgbClr val="339933"/>
    <a:srgbClr val="FFFFCC"/>
    <a:srgbClr val="00CC00"/>
    <a:srgbClr val="FF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151" autoAdjust="0"/>
    <p:restoredTop sz="94699" autoAdjust="0"/>
  </p:normalViewPr>
  <p:slideViewPr>
    <p:cSldViewPr>
      <p:cViewPr varScale="1">
        <p:scale>
          <a:sx n="43" d="100"/>
          <a:sy n="43" d="100"/>
        </p:scale>
        <p:origin x="-11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E1377-313D-4879-AC38-BEC4F72F082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6900F-7DC4-4124-96CD-053F9B4B0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35E17-C7E4-441A-917C-8CA89877B14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E1C6-49F0-4FDC-A283-CAD88F0B3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080E-1A48-401D-A942-463FE9E8C5C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CFA96-67D9-41F3-909F-DE9CF5146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86AC4-A06D-41B7-8387-3649C32D3CE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D86A-06F0-4822-82AF-BF8A69A76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C25E-3D6A-4CC5-91A4-F24AB7477A8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F32DE-185F-4BDE-AA5F-1F3329DD6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AC681-27FF-4891-952B-E98D29C616C5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D892D-2BA7-4788-9430-6F1032D93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EC0A-99B1-4C83-8860-31355CAAAA5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A39AB-E73D-4889-A067-0E19F331A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F0FE8-3688-4665-961E-F98264A1947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9BFC6-FB13-4772-A101-F984F3CC7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A387F-49F2-48B1-84BE-080E2E2DD4D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0A46F-0C8B-4913-B462-FD296B9E1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375E1-88FA-4124-AD6A-5289FE5CF26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F0297-AD76-4F2E-BCAD-A5EC43819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C62D3-5C10-4674-9A2C-B26BD2DCAEF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7A5A-5871-4F4C-AC34-20112152F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A051B7-9AAF-4323-BAC9-799DFBB5DB5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BBA1BA-6B9A-4035-AC82-9ED5F6EF5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1_thumb139_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403350" y="836613"/>
            <a:ext cx="7200900" cy="576103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solidFill>
                    <a:srgbClr val="FF00FF"/>
                  </a:solidFill>
                  <a:round/>
                  <a:headEnd type="none" w="sm" len="sm"/>
                  <a:tailEnd type="none" w="sm" len="sm"/>
                </a:ln>
                <a:solidFill>
                  <a:srgbClr val="00FF00"/>
                </a:solidFill>
                <a:latin typeface="Arial"/>
                <a:cs typeface="Arial"/>
              </a:rPr>
              <a:t>BÀI GIẢNG MÔN TOÁN LỚP 4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2051050" y="3573463"/>
            <a:ext cx="60483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9050" cap="sq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CHIA MỘT TÍCH CHO MỘT SỐ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95288" y="2565400"/>
            <a:ext cx="84089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9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Khi chia một tích hai thừa số cho một số, ta có thể lấy một thừa số chia cho số </a:t>
            </a:r>
            <a:r>
              <a:rPr lang="vi-VN" sz="39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9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ó (nếu chia hết), rồi nhân kết quả với thừa số kia.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179388" y="1700213"/>
            <a:ext cx="2087562" cy="57943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Ghi nhớ</a:t>
            </a:r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1476375" y="333375"/>
            <a:ext cx="6840538" cy="1258888"/>
            <a:chOff x="1066" y="0"/>
            <a:chExt cx="4309" cy="793"/>
          </a:xfrm>
        </p:grpSpPr>
        <p:sp>
          <p:nvSpPr>
            <p:cNvPr id="166919" name="Text Box 7"/>
            <p:cNvSpPr txBox="1">
              <a:spLocks noChangeArrowheads="1"/>
            </p:cNvSpPr>
            <p:nvPr/>
          </p:nvSpPr>
          <p:spPr bwMode="auto">
            <a:xfrm>
              <a:off x="1066" y="0"/>
              <a:ext cx="4173" cy="530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endPara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Toán</a:t>
              </a:r>
              <a:endPara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66920" name="Text Box 8"/>
            <p:cNvSpPr txBox="1">
              <a:spLocks noChangeArrowheads="1"/>
            </p:cNvSpPr>
            <p:nvPr/>
          </p:nvSpPr>
          <p:spPr bwMode="auto">
            <a:xfrm>
              <a:off x="1202" y="586"/>
              <a:ext cx="4173" cy="20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CHIA MỘT TÍCH CHO MỘT SỐ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333375" y="2500313"/>
            <a:ext cx="2808288" cy="579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28: (2 x 7) 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50850" y="3060700"/>
            <a:ext cx="3313113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28 :  2 : 7    </a:t>
            </a: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1835150" y="188913"/>
            <a:ext cx="6624638" cy="912812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endParaRPr lang="en-US" sz="2800" i="1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539750" y="1268413"/>
            <a:ext cx="2519363" cy="4572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Kiểm tra bài cũ.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415925" y="3594100"/>
            <a:ext cx="3313113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  14  :  7  = 2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4500563" y="2565400"/>
            <a:ext cx="2735262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90: (9 x 2) 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716463" y="3636963"/>
            <a:ext cx="2735262" cy="579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  10  :  2 = 5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4660900" y="3124200"/>
            <a:ext cx="2303463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= 90 : 9 : 2 </a:t>
            </a:r>
          </a:p>
        </p:txBody>
      </p:sp>
      <p:sp>
        <p:nvSpPr>
          <p:cNvPr id="3082" name="Text Box 19"/>
          <p:cNvSpPr txBox="1">
            <a:spLocks noChangeArrowheads="1"/>
          </p:cNvSpPr>
          <p:nvPr/>
        </p:nvSpPr>
        <p:spPr bwMode="auto">
          <a:xfrm>
            <a:off x="1476375" y="981075"/>
            <a:ext cx="6191250" cy="3667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5" grpId="0"/>
      <p:bldP spid="18" grpId="0"/>
      <p:bldP spid="135181" grpId="0"/>
      <p:bldP spid="135181" grpId="1"/>
      <p:bldP spid="2" grpId="0"/>
      <p:bldP spid="83986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57338"/>
            <a:ext cx="8388350" cy="503237"/>
          </a:xfrm>
        </p:spPr>
        <p:txBody>
          <a:bodyPr anchor="b"/>
          <a:lstStyle/>
          <a:p>
            <a:pPr algn="l" eaLnBrk="1" hangingPunct="1">
              <a:defRPr/>
            </a:pPr>
            <a:r>
              <a:rPr lang="en-US" sz="3200" smtClean="0">
                <a:latin typeface="Arial"/>
              </a:rPr>
              <a:t>a/ Tính và so sánh giá trị của ba biểu thức. 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987675" y="2154238"/>
            <a:ext cx="287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(15 : 3);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547813" y="2781300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(9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 = 135 : 3 =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45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0" y="2009775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(9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3;</a:t>
            </a: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5981700" y="1984375"/>
            <a:ext cx="2447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(9 : 3)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15;</a:t>
            </a:r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547813" y="4005263"/>
            <a:ext cx="51117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(9 : 3)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15 = 3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 =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45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1692275" y="3357563"/>
            <a:ext cx="4967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9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(15 : 3) = 9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5 =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45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692275" y="0"/>
            <a:ext cx="6624638" cy="72072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endParaRPr lang="en-US" sz="2400" i="1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908175" y="930275"/>
            <a:ext cx="6624638" cy="27622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 MỘT TÍCH CHO MỘT SỐ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0" y="1052513"/>
            <a:ext cx="1296988" cy="4000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Ví dụ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50825" y="2636838"/>
            <a:ext cx="1441450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có: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23850" y="4724400"/>
            <a:ext cx="8424863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Vậy:      (9 x 15) : 3 = 9 x (15 : 3) = (9 : 3) x 15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250825" y="5445125"/>
            <a:ext cx="889317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i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 luận</a:t>
            </a: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Vì 15 chia hết cho 3; 9 chia hết cho 3 nên có thể lấy </a:t>
            </a:r>
            <a:r>
              <a:rPr lang="en-US" sz="2400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 thừa số chia cho 3 rồi nhân kết quả với thừa số kia.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2" grpId="0"/>
      <p:bldP spid="160773" grpId="0"/>
      <p:bldP spid="160774" grpId="0"/>
      <p:bldP spid="160775" grpId="0"/>
      <p:bldP spid="160776" grpId="0"/>
      <p:bldP spid="160777" grpId="0"/>
      <p:bldP spid="15372" grpId="0"/>
      <p:bldP spid="15374" grpId="0"/>
      <p:bldP spid="15375" grpId="0"/>
      <p:bldP spid="15376" grpId="0"/>
      <p:bldP spid="1617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538" y="-242888"/>
            <a:ext cx="8891587" cy="863601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200" smtClean="0">
                <a:latin typeface="Arial"/>
              </a:rPr>
              <a:t>b/ Tính và so sánh giá trị của hai biểu thức. 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619250" y="549275"/>
            <a:ext cx="48974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(7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x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  và 7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(15 : 3) </a:t>
            </a: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2387600"/>
            <a:ext cx="6553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Vậy:     (7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 = 7 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(15 : 3)</a:t>
            </a: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250825" y="3141663"/>
            <a:ext cx="65166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Vì sao ta không tính: (7 : 3)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 ?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0" y="3933825"/>
            <a:ext cx="88931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Ta không tính (7 : 3)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15, vì 7 không chia hết cho 3.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0" y="5084763"/>
            <a:ext cx="88931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 luận</a:t>
            </a: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Vì 15 chia hết cho 3 nên có thể lấy 15 chia cho 3 rồi nhân kết quả với 7.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908050"/>
            <a:ext cx="15128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Ta có: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971550" y="1341438"/>
            <a:ext cx="46815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(7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15) : 3 = 105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3 =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35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093788" y="1916113"/>
            <a:ext cx="46815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7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(15 : 3) = 7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5 =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35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/>
      <p:bldP spid="163850" grpId="0"/>
      <p:bldP spid="163852" grpId="0"/>
      <p:bldP spid="163853" grpId="0"/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95288" y="2565400"/>
            <a:ext cx="84089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Khi chia một tích hai thừa số cho một số, ta có thể lấy một thừa số chia cho số </a:t>
            </a:r>
            <a:r>
              <a:rPr lang="vi-VN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ó (nếu chia hết), rồi nhân kết quả với thừa số kia.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9388" y="1700213"/>
            <a:ext cx="2087562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Ghi nhớ</a:t>
            </a:r>
          </a:p>
        </p:txBody>
      </p:sp>
      <p:grpSp>
        <p:nvGrpSpPr>
          <p:cNvPr id="6148" name="Group 7"/>
          <p:cNvGrpSpPr>
            <a:grpSpLocks/>
          </p:cNvGrpSpPr>
          <p:nvPr/>
        </p:nvGrpSpPr>
        <p:grpSpPr bwMode="auto">
          <a:xfrm>
            <a:off x="1692275" y="25400"/>
            <a:ext cx="6840538" cy="1206500"/>
            <a:chOff x="1066" y="0"/>
            <a:chExt cx="4309" cy="760"/>
          </a:xfrm>
        </p:grpSpPr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1066" y="0"/>
              <a:ext cx="4173" cy="454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endPara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Toán</a:t>
              </a:r>
              <a:endPara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202" y="586"/>
              <a:ext cx="4173" cy="174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CHIA MỘT TÍCH CHO MỘT SỐ</a:t>
              </a:r>
            </a:p>
          </p:txBody>
        </p:sp>
      </p:grp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50825" y="1196975"/>
            <a:ext cx="1296988" cy="4000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Ví dụ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684213" y="2997200"/>
            <a:ext cx="23749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a/ (8 x 23): 4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5148263" y="2997200"/>
            <a:ext cx="280828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b/ (15 x 24) : 6</a:t>
            </a:r>
          </a:p>
        </p:txBody>
      </p:sp>
      <p:grpSp>
        <p:nvGrpSpPr>
          <p:cNvPr id="7172" name="Group 9"/>
          <p:cNvGrpSpPr>
            <a:grpSpLocks/>
          </p:cNvGrpSpPr>
          <p:nvPr/>
        </p:nvGrpSpPr>
        <p:grpSpPr bwMode="auto">
          <a:xfrm>
            <a:off x="1692275" y="25400"/>
            <a:ext cx="6840538" cy="1258888"/>
            <a:chOff x="1066" y="0"/>
            <a:chExt cx="4309" cy="793"/>
          </a:xfrm>
        </p:grpSpPr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1066" y="0"/>
              <a:ext cx="4173" cy="530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endPara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Toán</a:t>
              </a:r>
              <a:endPara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202" y="586"/>
              <a:ext cx="4173" cy="20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CHIA MỘT TÍCH CHO MỘT SỐ</a:t>
              </a:r>
            </a:p>
          </p:txBody>
        </p:sp>
      </p:grp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179388" y="1268413"/>
            <a:ext cx="87487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Khi chia một tích hai thừa số cho một số, ta có thể lấy một thừa số chia cho số </a:t>
            </a:r>
            <a:r>
              <a:rPr lang="vi-VN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ó (nếu chia hết), rồi nhân kết quả với thừa số kia.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79388" y="1989138"/>
            <a:ext cx="1944687" cy="95408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Thực hành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79388" y="2349500"/>
            <a:ext cx="4248150" cy="4572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1.</a:t>
            </a:r>
            <a:r>
              <a:rPr lang="en-US" sz="2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Tính bằng hai cách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115888" y="3716338"/>
            <a:ext cx="3960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 1:</a:t>
            </a:r>
            <a:r>
              <a:rPr lang="en-US" sz="28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 tr</a:t>
            </a:r>
            <a:r>
              <a:rPr lang="vi-VN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ớc, chia sau.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(8 x 23) : 4 = 184 : 4 = 46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0" y="4149725"/>
            <a:ext cx="40671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 2: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Chia tr</a:t>
            </a:r>
            <a:r>
              <a:rPr lang="vi-VN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ớc, nhân sau.</a:t>
            </a:r>
            <a:endParaRPr lang="en-US" sz="240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(8 x 23) : 4 = 8 : 4 x 23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= 2 x 23 = 46</a:t>
            </a:r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4284663" y="3573463"/>
            <a:ext cx="45196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 1: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(15 x 24) : 6 = 360 : 6 = 60</a:t>
            </a: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4392613" y="4652963"/>
            <a:ext cx="45720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 2: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(15 x 24) : 6 = 15 x (24 : 6) </a:t>
            </a:r>
          </a:p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= 15 x 4 = 60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211638" y="3141663"/>
            <a:ext cx="0" cy="28082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8" name="Rectangle 14"/>
          <p:cNvSpPr>
            <a:spLocks noChangeArrowheads="1"/>
          </p:cNvSpPr>
          <p:nvPr/>
        </p:nvSpPr>
        <p:spPr bwMode="auto">
          <a:xfrm>
            <a:off x="0" y="5916613"/>
            <a:ext cx="88931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</a:t>
            </a:r>
            <a:r>
              <a:rPr lang="vi-VN" sz="28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u ý:  cách 2 chỉ thực hiện </a:t>
            </a:r>
            <a:r>
              <a:rPr lang="vi-VN" sz="28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khi ít nhất có một thừa số chia hết cho số chia.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  <p:bldP spid="167941" grpId="0"/>
      <p:bldP spid="22539" grpId="0"/>
      <p:bldP spid="22539" grpId="1"/>
      <p:bldP spid="22540" grpId="0"/>
      <p:bldP spid="168963" grpId="0"/>
      <p:bldP spid="168966" grpId="0"/>
      <p:bldP spid="168975" grpId="0"/>
      <p:bldP spid="168976" grpId="0"/>
      <p:bldP spid="22546" grpId="0" animBg="1"/>
      <p:bldP spid="1699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65400"/>
            <a:ext cx="7218363" cy="78105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200" i="1" u="sng" smtClean="0">
                <a:solidFill>
                  <a:srgbClr val="FFFF00"/>
                </a:solidFill>
                <a:latin typeface="Arial"/>
              </a:rPr>
              <a:t>Bài 2:</a:t>
            </a:r>
            <a:r>
              <a:rPr lang="en-US" sz="3200" i="1" smtClean="0">
                <a:solidFill>
                  <a:schemeClr val="tx1"/>
                </a:solidFill>
                <a:latin typeface="Arial"/>
              </a:rPr>
              <a:t> Tính bằng cách thuận tiện nhất.</a:t>
            </a:r>
            <a:r>
              <a:rPr lang="en-US" sz="3200" smtClean="0">
                <a:solidFill>
                  <a:schemeClr val="tx1"/>
                </a:solidFill>
                <a:latin typeface="Arial"/>
              </a:rPr>
              <a:t> </a:t>
            </a:r>
            <a:endParaRPr lang="en-US" sz="3200" i="1" smtClean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555875" y="3357563"/>
            <a:ext cx="26638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(25 x 36) : 9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3789363"/>
            <a:ext cx="19446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b="1" i="1" u="sng">
                <a:solidFill>
                  <a:srgbClr val="FF0000"/>
                </a:solidFill>
                <a:latin typeface="Arial" charset="0"/>
              </a:rPr>
              <a:t>Đáp án:</a:t>
            </a:r>
            <a:r>
              <a:rPr lang="en-US" sz="3200" b="1">
                <a:solidFill>
                  <a:schemeClr val="tx2"/>
                </a:solidFill>
                <a:latin typeface="Arial" charset="0"/>
              </a:rPr>
              <a:t> </a:t>
            </a:r>
            <a:endParaRPr lang="en-US" sz="32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287338" y="4437063"/>
            <a:ext cx="88566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(25 x 36) : 9 = 25 x (36 : 9) 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= 25 x 4 = 100</a:t>
            </a:r>
          </a:p>
        </p:txBody>
      </p:sp>
      <p:grpSp>
        <p:nvGrpSpPr>
          <p:cNvPr id="8198" name="Group 8"/>
          <p:cNvGrpSpPr>
            <a:grpSpLocks/>
          </p:cNvGrpSpPr>
          <p:nvPr/>
        </p:nvGrpSpPr>
        <p:grpSpPr bwMode="auto">
          <a:xfrm>
            <a:off x="1979613" y="0"/>
            <a:ext cx="6840537" cy="1258888"/>
            <a:chOff x="1066" y="0"/>
            <a:chExt cx="4309" cy="793"/>
          </a:xfrm>
        </p:grpSpPr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1066" y="0"/>
              <a:ext cx="4173" cy="530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endPara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Toán</a:t>
              </a:r>
              <a:endPara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1202" y="586"/>
              <a:ext cx="4173" cy="20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CHIA MỘT TÍCH CHO MỘT SỐ</a:t>
              </a:r>
            </a:p>
          </p:txBody>
        </p:sp>
      </p:grp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250825" y="1628775"/>
            <a:ext cx="87487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Khi chia một tích hai thừa số cho một số, ta có thể lấy một thừa số chia cho số </a:t>
            </a:r>
            <a:r>
              <a:rPr lang="vi-VN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ó (nếu chia hết), rồi nhân kết quả với thừa số kia.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/>
      <p:bldP spid="171013" grpId="0"/>
      <p:bldP spid="1710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0" y="2133600"/>
            <a:ext cx="91440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3: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Một cửa hàng có 5 tấm vải, mỗi tấm dài 30m. Cửa hàng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bán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      số vải. Hỏi cửa hàng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bán </a:t>
            </a:r>
            <a:r>
              <a:rPr lang="vi-VN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bao nhiêu mét vải?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042988" y="3644900"/>
            <a:ext cx="19446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Tóm tắt: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en-US" sz="2400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0" y="4508500"/>
            <a:ext cx="29956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Mỗi tấm vải: 30m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0" y="3860800"/>
            <a:ext cx="22685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Co ù5 tấm vải: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0" y="5157788"/>
            <a:ext cx="42116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Bán     số vải = ... m vải?</a:t>
            </a:r>
          </a:p>
        </p:txBody>
      </p:sp>
      <p:grpSp>
        <p:nvGrpSpPr>
          <p:cNvPr id="9223" name="Group 20"/>
          <p:cNvGrpSpPr>
            <a:grpSpLocks/>
          </p:cNvGrpSpPr>
          <p:nvPr/>
        </p:nvGrpSpPr>
        <p:grpSpPr bwMode="auto">
          <a:xfrm>
            <a:off x="1979613" y="0"/>
            <a:ext cx="6840537" cy="1219200"/>
            <a:chOff x="1066" y="0"/>
            <a:chExt cx="4309" cy="768"/>
          </a:xfrm>
        </p:grpSpPr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1066" y="0"/>
              <a:ext cx="4173" cy="463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endPara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Toán</a:t>
              </a:r>
              <a:endPara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1202" y="586"/>
              <a:ext cx="4173" cy="182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CHIA MỘT TÍCH CHO MỘT SỐ</a:t>
              </a:r>
            </a:p>
          </p:txBody>
        </p:sp>
      </p:grp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3995738" y="4076700"/>
            <a:ext cx="0" cy="23050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0" y="1557338"/>
            <a:ext cx="11874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20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2: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125538"/>
            <a:ext cx="1258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20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067175" y="2298700"/>
            <a:ext cx="431800" cy="865188"/>
            <a:chOff x="4331" y="2568"/>
            <a:chExt cx="280" cy="612"/>
          </a:xfrm>
        </p:grpSpPr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1</a:t>
              </a: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4339" y="2853"/>
              <a:ext cx="272" cy="327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5</a:t>
              </a:r>
            </a:p>
          </p:txBody>
        </p:sp>
        <p:sp>
          <p:nvSpPr>
            <p:cNvPr id="9236" name="Line 26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42950" y="5157788"/>
            <a:ext cx="444500" cy="915987"/>
            <a:chOff x="4331" y="2568"/>
            <a:chExt cx="280" cy="577"/>
          </a:xfrm>
        </p:grpSpPr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4331" y="2568"/>
              <a:ext cx="272" cy="291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1</a:t>
              </a: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4339" y="2854"/>
              <a:ext cx="272" cy="291"/>
            </a:xfrm>
            <a:prstGeom prst="rect">
              <a:avLst/>
            </a:prstGeom>
            <a:noFill/>
            <a:ln w="12700" cap="sq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5</a:t>
              </a:r>
            </a:p>
          </p:txBody>
        </p:sp>
        <p:sp>
          <p:nvSpPr>
            <p:cNvPr id="9233" name="Line 31"/>
            <p:cNvSpPr>
              <a:spLocks noChangeShapeType="1"/>
            </p:cNvSpPr>
            <p:nvPr/>
          </p:nvSpPr>
          <p:spPr bwMode="auto">
            <a:xfrm>
              <a:off x="4332" y="2886"/>
              <a:ext cx="2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067175" y="3789363"/>
            <a:ext cx="48974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2400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giải</a:t>
            </a:r>
          </a:p>
          <a:p>
            <a:pPr algn="ct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Cửa hàng có số mét vải là:</a:t>
            </a:r>
          </a:p>
          <a:p>
            <a:pPr algn="ct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x 5 = 150 (m)</a:t>
            </a:r>
          </a:p>
          <a:p>
            <a:pPr algn="ct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Cửa hàng </a:t>
            </a:r>
            <a:r>
              <a:rPr lang="vi-VN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ã bán số mét vải là:</a:t>
            </a:r>
          </a:p>
          <a:p>
            <a:pPr algn="ct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150 : 5 = 30 (m)</a:t>
            </a:r>
          </a:p>
          <a:p>
            <a:pPr algn="r">
              <a:defRPr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 số: 30 m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2627313" y="6389688"/>
            <a:ext cx="6121400" cy="4000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(Bài toán còn có thể giải bằng cách khác)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  <p:bldP spid="172036" grpId="0"/>
      <p:bldP spid="172037" grpId="0"/>
      <p:bldP spid="172040" grpId="0"/>
      <p:bldP spid="172041" grpId="0"/>
      <p:bldP spid="1047" grpId="0" animBg="1"/>
      <p:bldP spid="174083" grpId="0"/>
      <p:bldP spid="10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900113" y="333375"/>
            <a:ext cx="7559675" cy="29527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 2:</a:t>
            </a:r>
          </a:p>
          <a:p>
            <a:pPr algn="ct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giải</a:t>
            </a:r>
          </a:p>
          <a:p>
            <a:pPr algn="ct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 tấm vải cửa hàng bán </a:t>
            </a:r>
            <a:r>
              <a:rPr lang="vi-VN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là:</a:t>
            </a:r>
          </a:p>
          <a:p>
            <a:pPr algn="ct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: 5 = 1 (tấm)</a:t>
            </a:r>
          </a:p>
          <a:p>
            <a:pPr algn="ct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 mét vải cửa hàng bán </a:t>
            </a:r>
            <a:r>
              <a:rPr lang="vi-VN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là:</a:t>
            </a:r>
          </a:p>
          <a:p>
            <a:pPr algn="ct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x 1= 30 (m)</a:t>
            </a:r>
          </a:p>
          <a:p>
            <a:pPr algn="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 số: 30 m</a:t>
            </a:r>
          </a:p>
        </p:txBody>
      </p:sp>
      <p:sp>
        <p:nvSpPr>
          <p:cNvPr id="10243" name="Rectangle 11"/>
          <p:cNvSpPr>
            <a:spLocks noChangeArrowheads="1"/>
          </p:cNvSpPr>
          <p:nvPr/>
        </p:nvSpPr>
        <p:spPr bwMode="auto">
          <a:xfrm>
            <a:off x="1249363" y="2349500"/>
            <a:ext cx="25844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Arial" charset="0"/>
            </a:endParaRPr>
          </a:p>
        </p:txBody>
      </p:sp>
      <p:sp>
        <p:nvSpPr>
          <p:cNvPr id="10244" name="Rectangle 13"/>
          <p:cNvSpPr>
            <a:spLocks noChangeArrowheads="1"/>
          </p:cNvSpPr>
          <p:nvPr/>
        </p:nvSpPr>
        <p:spPr bwMode="auto">
          <a:xfrm>
            <a:off x="4643438" y="4724400"/>
            <a:ext cx="32416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Arial" charset="0"/>
            </a:endParaRPr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5724525" y="6065838"/>
            <a:ext cx="2041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Arial" charset="0"/>
            </a:endParaRP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468313" y="4365625"/>
            <a:ext cx="56911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2400" b="1">
              <a:latin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00113" y="3357563"/>
            <a:ext cx="7632700" cy="350043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2800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Cách 3:</a:t>
            </a:r>
          </a:p>
          <a:p>
            <a:pPr algn="ct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giải</a:t>
            </a:r>
          </a:p>
          <a:p>
            <a:pPr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Nếu số vải bán </a:t>
            </a:r>
            <a:r>
              <a:rPr lang="vi-VN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chia </a:t>
            </a:r>
            <a:r>
              <a:rPr lang="vi-VN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ều cho các tấm vải thì mỗi tấm vải bán </a:t>
            </a:r>
            <a:r>
              <a:rPr lang="vi-VN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 là:</a:t>
            </a:r>
          </a:p>
          <a:p>
            <a:pPr algn="ct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30 : 5 = 6 (m)</a:t>
            </a:r>
          </a:p>
          <a:p>
            <a:pPr algn="ct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Tổng số mét vải cửa hàng bán </a:t>
            </a:r>
            <a:r>
              <a:rPr lang="vi-VN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 là:</a:t>
            </a:r>
          </a:p>
          <a:p>
            <a:pPr algn="ct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 x 5 = 30 (m)</a:t>
            </a:r>
          </a:p>
          <a:p>
            <a:pPr algn="r">
              <a:defRPr/>
            </a:pPr>
            <a:r>
              <a:rPr lang="en-US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 số: 30 m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nimBg="1"/>
      <p:bldP spid="2" grpId="0" animBg="1"/>
    </p:bldLst>
  </p:timing>
</p:sld>
</file>

<file path=ppt/theme/theme1.xml><?xml version="1.0" encoding="utf-8"?>
<a:theme xmlns:a="http://schemas.openxmlformats.org/drawingml/2006/main" name="Textured">
  <a:themeElements>
    <a:clrScheme name="Textured 3">
      <a:dk1>
        <a:srgbClr val="4E4E74"/>
      </a:dk1>
      <a:lt1>
        <a:srgbClr val="FFFFFF"/>
      </a:lt1>
      <a:dk2>
        <a:srgbClr val="666699"/>
      </a:dk2>
      <a:lt2>
        <a:srgbClr val="FFFFCC"/>
      </a:lt2>
      <a:accent1>
        <a:srgbClr val="5E5884"/>
      </a:accent1>
      <a:accent2>
        <a:srgbClr val="8AB29D"/>
      </a:accent2>
      <a:accent3>
        <a:srgbClr val="B8B8CA"/>
      </a:accent3>
      <a:accent4>
        <a:srgbClr val="DADADA"/>
      </a:accent4>
      <a:accent5>
        <a:srgbClr val="B6B4C2"/>
      </a:accent5>
      <a:accent6>
        <a:srgbClr val="7DA18E"/>
      </a:accent6>
      <a:hlink>
        <a:srgbClr val="FFFF99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4745</TotalTime>
  <Words>960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Tahoma</vt:lpstr>
      <vt:lpstr>Arial</vt:lpstr>
      <vt:lpstr>Wingdings</vt:lpstr>
      <vt:lpstr>Calibri</vt:lpstr>
      <vt:lpstr>Textured</vt:lpstr>
      <vt:lpstr>Slide 1</vt:lpstr>
      <vt:lpstr>Slide 2</vt:lpstr>
      <vt:lpstr>a/ Tính và so sánh giá trị của ba biểu thức. </vt:lpstr>
      <vt:lpstr>b/ Tính và so sánh giá trị của hai biểu thức. </vt:lpstr>
      <vt:lpstr>Slide 5</vt:lpstr>
      <vt:lpstr>Slide 6</vt:lpstr>
      <vt:lpstr>Bài 2: Tính bằng cách thuận tiện nhất. </vt:lpstr>
      <vt:lpstr>Slide 8</vt:lpstr>
      <vt:lpstr>Slide 9</vt:lpstr>
      <vt:lpstr>Slide 10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GIAÙO AÙN LÔÙP 3_ MOÂN TOAÙN  Baøi : Dieän tích cuûa moät hình</dc:title>
  <dc:creator>Windows xp sp2 Full</dc:creator>
  <cp:lastModifiedBy>CSTeam</cp:lastModifiedBy>
  <cp:revision>230</cp:revision>
  <dcterms:created xsi:type="dcterms:W3CDTF">2006-02-13T19:22:27Z</dcterms:created>
  <dcterms:modified xsi:type="dcterms:W3CDTF">2016-06-30T02:11:50Z</dcterms:modified>
</cp:coreProperties>
</file>